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312" r:id="rId3"/>
    <p:sldId id="290" r:id="rId4"/>
    <p:sldId id="297" r:id="rId5"/>
    <p:sldId id="273" r:id="rId6"/>
    <p:sldId id="310" r:id="rId7"/>
    <p:sldId id="305" r:id="rId8"/>
    <p:sldId id="275" r:id="rId9"/>
    <p:sldId id="304" r:id="rId10"/>
    <p:sldId id="277" r:id="rId11"/>
    <p:sldId id="279" r:id="rId12"/>
    <p:sldId id="309" r:id="rId13"/>
    <p:sldId id="315" r:id="rId14"/>
    <p:sldId id="308" r:id="rId15"/>
    <p:sldId id="265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FF"/>
    <a:srgbClr val="009900"/>
    <a:srgbClr val="CC0099"/>
    <a:srgbClr val="FFFF66"/>
    <a:srgbClr val="333399"/>
    <a:srgbClr val="FF9999"/>
    <a:srgbClr val="99FF33"/>
    <a:srgbClr val="CC99FF"/>
    <a:srgbClr val="FF66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67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0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42C916-2B42-43D6-BB0C-E81E1DCE59F4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5D6030A1-B248-4562-BFCB-C25A8BAEC021}">
      <dgm:prSet phldrT="[Текст]"/>
      <dgm:spPr/>
      <dgm:t>
        <a:bodyPr/>
        <a:lstStyle/>
        <a:p>
          <a:r>
            <a:rPr lang="ru-RU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rPr>
            <a:t>с государственными символами страны</a:t>
          </a:r>
          <a:endParaRPr lang="ru-RU" dirty="0"/>
        </a:p>
      </dgm:t>
    </dgm:pt>
    <dgm:pt modelId="{DF9829B7-F4BE-4DBE-B157-1F55C4F1ED94}" type="parTrans" cxnId="{5E5F1D44-4A22-40F9-A0E7-AA764DC96E41}">
      <dgm:prSet/>
      <dgm:spPr/>
      <dgm:t>
        <a:bodyPr/>
        <a:lstStyle/>
        <a:p>
          <a:endParaRPr lang="ru-RU"/>
        </a:p>
      </dgm:t>
    </dgm:pt>
    <dgm:pt modelId="{1962913D-CE52-49CA-9E70-20593811661E}" type="sibTrans" cxnId="{5E5F1D44-4A22-40F9-A0E7-AA764DC96E41}">
      <dgm:prSet/>
      <dgm:spPr/>
      <dgm:t>
        <a:bodyPr/>
        <a:lstStyle/>
        <a:p>
          <a:endParaRPr lang="ru-RU"/>
        </a:p>
      </dgm:t>
    </dgm:pt>
    <dgm:pt modelId="{83F7865B-C7A7-4C15-BAC0-1CAB5A534832}">
      <dgm:prSet phldrT="[Текст]"/>
      <dgm:spPr/>
      <dgm:t>
        <a:bodyPr/>
        <a:lstStyle/>
        <a:p>
          <a:r>
            <a:rPr lang="ru-RU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rPr>
            <a:t>с русскими народными промыслами</a:t>
          </a:r>
          <a:endParaRPr lang="ru-RU" dirty="0"/>
        </a:p>
      </dgm:t>
    </dgm:pt>
    <dgm:pt modelId="{FD8FE8B9-3F97-4538-87CA-6EFAC523785C}" type="parTrans" cxnId="{2F5F85A9-7A9F-4A76-81D1-4A9461E1F99D}">
      <dgm:prSet/>
      <dgm:spPr/>
      <dgm:t>
        <a:bodyPr/>
        <a:lstStyle/>
        <a:p>
          <a:endParaRPr lang="ru-RU"/>
        </a:p>
      </dgm:t>
    </dgm:pt>
    <dgm:pt modelId="{BFE87FFC-9E85-4CCF-9D32-2EC6D10CB51C}" type="sibTrans" cxnId="{2F5F85A9-7A9F-4A76-81D1-4A9461E1F99D}">
      <dgm:prSet/>
      <dgm:spPr/>
      <dgm:t>
        <a:bodyPr/>
        <a:lstStyle/>
        <a:p>
          <a:endParaRPr lang="ru-RU"/>
        </a:p>
      </dgm:t>
    </dgm:pt>
    <dgm:pt modelId="{DDF99057-2FE1-4631-B5F8-9B59CDC7EB53}">
      <dgm:prSet/>
      <dgm:spPr/>
      <dgm:t>
        <a:bodyPr/>
        <a:lstStyle/>
        <a:p>
          <a:r>
            <a:rPr lang="ru-RU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rPr>
            <a:t>на ознакомление детей с историей родного города</a:t>
          </a:r>
          <a:endParaRPr lang="ru-RU" dirty="0"/>
        </a:p>
      </dgm:t>
    </dgm:pt>
    <dgm:pt modelId="{15E09B68-AABF-4AB1-94DB-C90E7C85C920}" type="parTrans" cxnId="{E35A12F1-F830-46B0-9AC6-4636DF4924A1}">
      <dgm:prSet/>
      <dgm:spPr/>
      <dgm:t>
        <a:bodyPr/>
        <a:lstStyle/>
        <a:p>
          <a:endParaRPr lang="ru-RU"/>
        </a:p>
      </dgm:t>
    </dgm:pt>
    <dgm:pt modelId="{6A2FE87A-F20D-4B16-B443-BC9CDC12A2E3}" type="sibTrans" cxnId="{E35A12F1-F830-46B0-9AC6-4636DF4924A1}">
      <dgm:prSet/>
      <dgm:spPr/>
      <dgm:t>
        <a:bodyPr/>
        <a:lstStyle/>
        <a:p>
          <a:endParaRPr lang="ru-RU"/>
        </a:p>
      </dgm:t>
    </dgm:pt>
    <dgm:pt modelId="{6338BCA5-D8DA-40B8-851C-0B0275819846}" type="pres">
      <dgm:prSet presAssocID="{4142C916-2B42-43D6-BB0C-E81E1DCE59F4}" presName="linearFlow" presStyleCnt="0">
        <dgm:presLayoutVars>
          <dgm:dir/>
          <dgm:resizeHandles val="exact"/>
        </dgm:presLayoutVars>
      </dgm:prSet>
      <dgm:spPr/>
    </dgm:pt>
    <dgm:pt modelId="{A7D4835D-5826-4843-8835-62C8783AE2C0}" type="pres">
      <dgm:prSet presAssocID="{DDF99057-2FE1-4631-B5F8-9B59CDC7EB53}" presName="composite" presStyleCnt="0"/>
      <dgm:spPr/>
    </dgm:pt>
    <dgm:pt modelId="{BBAC1765-2253-4096-BC44-79A2F17B36D5}" type="pres">
      <dgm:prSet presAssocID="{DDF99057-2FE1-4631-B5F8-9B59CDC7EB53}" presName="imgShp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887D6177-A3F8-4198-846C-A117BEE96DEC}" type="pres">
      <dgm:prSet presAssocID="{DDF99057-2FE1-4631-B5F8-9B59CDC7EB53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A05277-4C07-4E8F-96D9-B68C9F9F89EA}" type="pres">
      <dgm:prSet presAssocID="{6A2FE87A-F20D-4B16-B443-BC9CDC12A2E3}" presName="spacing" presStyleCnt="0"/>
      <dgm:spPr/>
    </dgm:pt>
    <dgm:pt modelId="{2E075503-15B0-44C5-AD0E-64FE1627928B}" type="pres">
      <dgm:prSet presAssocID="{5D6030A1-B248-4562-BFCB-C25A8BAEC021}" presName="composite" presStyleCnt="0"/>
      <dgm:spPr/>
    </dgm:pt>
    <dgm:pt modelId="{A0C6EB86-BAD9-4C5A-8F78-F71766460386}" type="pres">
      <dgm:prSet presAssocID="{5D6030A1-B248-4562-BFCB-C25A8BAEC021}" presName="imgShp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38C7D32B-7912-493D-A400-BB661C156D5B}" type="pres">
      <dgm:prSet presAssocID="{5D6030A1-B248-4562-BFCB-C25A8BAEC021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C16660-E011-4335-8B7F-586A8439A3D9}" type="pres">
      <dgm:prSet presAssocID="{1962913D-CE52-49CA-9E70-20593811661E}" presName="spacing" presStyleCnt="0"/>
      <dgm:spPr/>
    </dgm:pt>
    <dgm:pt modelId="{BE6849F4-D700-4D52-BBC5-6A64A361F501}" type="pres">
      <dgm:prSet presAssocID="{83F7865B-C7A7-4C15-BAC0-1CAB5A534832}" presName="composite" presStyleCnt="0"/>
      <dgm:spPr/>
    </dgm:pt>
    <dgm:pt modelId="{BA44F077-492B-4E4C-80E4-BEBECFBA39FD}" type="pres">
      <dgm:prSet presAssocID="{83F7865B-C7A7-4C15-BAC0-1CAB5A534832}" presName="imgShp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7E42135B-03CA-48D8-AE78-E7147C76487F}" type="pres">
      <dgm:prSet presAssocID="{83F7865B-C7A7-4C15-BAC0-1CAB5A534832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F5F85A9-7A9F-4A76-81D1-4A9461E1F99D}" srcId="{4142C916-2B42-43D6-BB0C-E81E1DCE59F4}" destId="{83F7865B-C7A7-4C15-BAC0-1CAB5A534832}" srcOrd="2" destOrd="0" parTransId="{FD8FE8B9-3F97-4538-87CA-6EFAC523785C}" sibTransId="{BFE87FFC-9E85-4CCF-9D32-2EC6D10CB51C}"/>
    <dgm:cxn modelId="{0311C2DC-CC22-41AF-99BA-511420FF2775}" type="presOf" srcId="{4142C916-2B42-43D6-BB0C-E81E1DCE59F4}" destId="{6338BCA5-D8DA-40B8-851C-0B0275819846}" srcOrd="0" destOrd="0" presId="urn:microsoft.com/office/officeart/2005/8/layout/vList3"/>
    <dgm:cxn modelId="{70276DD6-8ADB-4F12-90D1-84C2827D0567}" type="presOf" srcId="{DDF99057-2FE1-4631-B5F8-9B59CDC7EB53}" destId="{887D6177-A3F8-4198-846C-A117BEE96DEC}" srcOrd="0" destOrd="0" presId="urn:microsoft.com/office/officeart/2005/8/layout/vList3"/>
    <dgm:cxn modelId="{5E5F1D44-4A22-40F9-A0E7-AA764DC96E41}" srcId="{4142C916-2B42-43D6-BB0C-E81E1DCE59F4}" destId="{5D6030A1-B248-4562-BFCB-C25A8BAEC021}" srcOrd="1" destOrd="0" parTransId="{DF9829B7-F4BE-4DBE-B157-1F55C4F1ED94}" sibTransId="{1962913D-CE52-49CA-9E70-20593811661E}"/>
    <dgm:cxn modelId="{E35A12F1-F830-46B0-9AC6-4636DF4924A1}" srcId="{4142C916-2B42-43D6-BB0C-E81E1DCE59F4}" destId="{DDF99057-2FE1-4631-B5F8-9B59CDC7EB53}" srcOrd="0" destOrd="0" parTransId="{15E09B68-AABF-4AB1-94DB-C90E7C85C920}" sibTransId="{6A2FE87A-F20D-4B16-B443-BC9CDC12A2E3}"/>
    <dgm:cxn modelId="{CE32125B-AB95-40DC-8FFF-E061B3045E6A}" type="presOf" srcId="{5D6030A1-B248-4562-BFCB-C25A8BAEC021}" destId="{38C7D32B-7912-493D-A400-BB661C156D5B}" srcOrd="0" destOrd="0" presId="urn:microsoft.com/office/officeart/2005/8/layout/vList3"/>
    <dgm:cxn modelId="{D7BCCD48-4624-4C03-9780-8FA6AA607A3F}" type="presOf" srcId="{83F7865B-C7A7-4C15-BAC0-1CAB5A534832}" destId="{7E42135B-03CA-48D8-AE78-E7147C76487F}" srcOrd="0" destOrd="0" presId="urn:microsoft.com/office/officeart/2005/8/layout/vList3"/>
    <dgm:cxn modelId="{98FAEFB2-7931-4ED6-AA57-055CDFC2D2F2}" type="presParOf" srcId="{6338BCA5-D8DA-40B8-851C-0B0275819846}" destId="{A7D4835D-5826-4843-8835-62C8783AE2C0}" srcOrd="0" destOrd="0" presId="urn:microsoft.com/office/officeart/2005/8/layout/vList3"/>
    <dgm:cxn modelId="{86C7BF6C-06DA-4E36-9FAB-5D27F2485405}" type="presParOf" srcId="{A7D4835D-5826-4843-8835-62C8783AE2C0}" destId="{BBAC1765-2253-4096-BC44-79A2F17B36D5}" srcOrd="0" destOrd="0" presId="urn:microsoft.com/office/officeart/2005/8/layout/vList3"/>
    <dgm:cxn modelId="{3CAAE2D7-B30B-46DB-969D-78CF2FAB1557}" type="presParOf" srcId="{A7D4835D-5826-4843-8835-62C8783AE2C0}" destId="{887D6177-A3F8-4198-846C-A117BEE96DEC}" srcOrd="1" destOrd="0" presId="urn:microsoft.com/office/officeart/2005/8/layout/vList3"/>
    <dgm:cxn modelId="{C75E9CE5-F4E5-4C11-8AD1-A43A8A8F9F05}" type="presParOf" srcId="{6338BCA5-D8DA-40B8-851C-0B0275819846}" destId="{4FA05277-4C07-4E8F-96D9-B68C9F9F89EA}" srcOrd="1" destOrd="0" presId="urn:microsoft.com/office/officeart/2005/8/layout/vList3"/>
    <dgm:cxn modelId="{6D4F131E-4F88-40AB-93C1-777F9C20095F}" type="presParOf" srcId="{6338BCA5-D8DA-40B8-851C-0B0275819846}" destId="{2E075503-15B0-44C5-AD0E-64FE1627928B}" srcOrd="2" destOrd="0" presId="urn:microsoft.com/office/officeart/2005/8/layout/vList3"/>
    <dgm:cxn modelId="{A76D2964-1F6A-4465-8FB1-0AFE8A990018}" type="presParOf" srcId="{2E075503-15B0-44C5-AD0E-64FE1627928B}" destId="{A0C6EB86-BAD9-4C5A-8F78-F71766460386}" srcOrd="0" destOrd="0" presId="urn:microsoft.com/office/officeart/2005/8/layout/vList3"/>
    <dgm:cxn modelId="{3E7C09D4-BA27-40AD-8E8D-90E0D7667521}" type="presParOf" srcId="{2E075503-15B0-44C5-AD0E-64FE1627928B}" destId="{38C7D32B-7912-493D-A400-BB661C156D5B}" srcOrd="1" destOrd="0" presId="urn:microsoft.com/office/officeart/2005/8/layout/vList3"/>
    <dgm:cxn modelId="{EEB789D2-7D37-4496-8B81-F54B0A2F7FCB}" type="presParOf" srcId="{6338BCA5-D8DA-40B8-851C-0B0275819846}" destId="{A5C16660-E011-4335-8B7F-586A8439A3D9}" srcOrd="3" destOrd="0" presId="urn:microsoft.com/office/officeart/2005/8/layout/vList3"/>
    <dgm:cxn modelId="{29F20338-AC20-4B04-8A31-FE7567B9E996}" type="presParOf" srcId="{6338BCA5-D8DA-40B8-851C-0B0275819846}" destId="{BE6849F4-D700-4D52-BBC5-6A64A361F501}" srcOrd="4" destOrd="0" presId="urn:microsoft.com/office/officeart/2005/8/layout/vList3"/>
    <dgm:cxn modelId="{DBA0DF1B-3E93-4FAF-B683-752D6D7D6A7B}" type="presParOf" srcId="{BE6849F4-D700-4D52-BBC5-6A64A361F501}" destId="{BA44F077-492B-4E4C-80E4-BEBECFBA39FD}" srcOrd="0" destOrd="0" presId="urn:microsoft.com/office/officeart/2005/8/layout/vList3"/>
    <dgm:cxn modelId="{81F66334-54B8-436A-B011-D79AF5ECE9D7}" type="presParOf" srcId="{BE6849F4-D700-4D52-BBC5-6A64A361F501}" destId="{7E42135B-03CA-48D8-AE78-E7147C76487F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87D6177-A3F8-4198-846C-A117BEE96DEC}">
      <dsp:nvSpPr>
        <dsp:cNvPr id="0" name=""/>
        <dsp:cNvSpPr/>
      </dsp:nvSpPr>
      <dsp:spPr>
        <a:xfrm rot="10800000">
          <a:off x="1602894" y="671"/>
          <a:ext cx="5415714" cy="95514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1191" tIns="102870" rIns="192024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rPr>
            <a:t>на ознакомление детей с историей родного города</a:t>
          </a:r>
          <a:endParaRPr lang="ru-RU" sz="2700" kern="1200" dirty="0"/>
        </a:p>
      </dsp:txBody>
      <dsp:txXfrm rot="10800000">
        <a:off x="1602894" y="671"/>
        <a:ext cx="5415714" cy="955142"/>
      </dsp:txXfrm>
    </dsp:sp>
    <dsp:sp modelId="{BBAC1765-2253-4096-BC44-79A2F17B36D5}">
      <dsp:nvSpPr>
        <dsp:cNvPr id="0" name=""/>
        <dsp:cNvSpPr/>
      </dsp:nvSpPr>
      <dsp:spPr>
        <a:xfrm>
          <a:off x="1125322" y="671"/>
          <a:ext cx="955142" cy="955142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C7D32B-7912-493D-A400-BB661C156D5B}">
      <dsp:nvSpPr>
        <dsp:cNvPr id="0" name=""/>
        <dsp:cNvSpPr/>
      </dsp:nvSpPr>
      <dsp:spPr>
        <a:xfrm rot="10800000">
          <a:off x="1602894" y="1240930"/>
          <a:ext cx="5415714" cy="95514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1191" tIns="102870" rIns="192024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rPr>
            <a:t>с государственными символами страны</a:t>
          </a:r>
          <a:endParaRPr lang="ru-RU" sz="2700" kern="1200" dirty="0"/>
        </a:p>
      </dsp:txBody>
      <dsp:txXfrm rot="10800000">
        <a:off x="1602894" y="1240930"/>
        <a:ext cx="5415714" cy="955142"/>
      </dsp:txXfrm>
    </dsp:sp>
    <dsp:sp modelId="{A0C6EB86-BAD9-4C5A-8F78-F71766460386}">
      <dsp:nvSpPr>
        <dsp:cNvPr id="0" name=""/>
        <dsp:cNvSpPr/>
      </dsp:nvSpPr>
      <dsp:spPr>
        <a:xfrm>
          <a:off x="1125322" y="1240930"/>
          <a:ext cx="955142" cy="955142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42135B-03CA-48D8-AE78-E7147C76487F}">
      <dsp:nvSpPr>
        <dsp:cNvPr id="0" name=""/>
        <dsp:cNvSpPr/>
      </dsp:nvSpPr>
      <dsp:spPr>
        <a:xfrm rot="10800000">
          <a:off x="1602894" y="2481190"/>
          <a:ext cx="5415714" cy="95514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1191" tIns="102870" rIns="192024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rPr>
            <a:t>с русскими народными промыслами</a:t>
          </a:r>
          <a:endParaRPr lang="ru-RU" sz="2700" kern="1200" dirty="0"/>
        </a:p>
      </dsp:txBody>
      <dsp:txXfrm rot="10800000">
        <a:off x="1602894" y="2481190"/>
        <a:ext cx="5415714" cy="955142"/>
      </dsp:txXfrm>
    </dsp:sp>
    <dsp:sp modelId="{BA44F077-492B-4E4C-80E4-BEBECFBA39FD}">
      <dsp:nvSpPr>
        <dsp:cNvPr id="0" name=""/>
        <dsp:cNvSpPr/>
      </dsp:nvSpPr>
      <dsp:spPr>
        <a:xfrm>
          <a:off x="1125322" y="2481190"/>
          <a:ext cx="955142" cy="955142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529BFC-DCAE-4030-885C-D1FF737B9E2A}" type="datetimeFigureOut">
              <a:rPr lang="ru-RU" smtClean="0"/>
              <a:pPr/>
              <a:t>26.11.2015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708564-1327-43AD-8BED-302AB952B48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708564-1327-43AD-8BED-302AB952B482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Организация  патриотического уголка  в ДОУ</a:t>
            </a:r>
            <a:endParaRPr lang="ru-RU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683568" y="4869160"/>
            <a:ext cx="7920880" cy="1656184"/>
          </a:xfrm>
        </p:spPr>
        <p:txBody>
          <a:bodyPr>
            <a:normAutofit fontScale="70000" lnSpcReduction="20000"/>
          </a:bodyPr>
          <a:lstStyle/>
          <a:p>
            <a:endParaRPr lang="ru-RU" sz="2800" b="1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Подготовила  старший  воспитатель -Потакуева Ольга  Александровна  </a:t>
            </a:r>
          </a:p>
          <a:p>
            <a:r>
              <a:rPr lang="ru-RU" sz="2800" b="1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МКДОУ «Детский  сад №1 г Киренска</a:t>
            </a:r>
            <a:r>
              <a:rPr lang="ru-RU" sz="2800" dirty="0" smtClean="0">
                <a:solidFill>
                  <a:srgbClr val="333399"/>
                </a:solidFill>
              </a:rPr>
              <a:t>»</a:t>
            </a:r>
          </a:p>
          <a:p>
            <a:r>
              <a:rPr lang="ru-RU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 smtClean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27584" y="404664"/>
            <a:ext cx="777686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Методические  рекомендации  для  воспитателей  дошкольных  образовательных  учреждений </a:t>
            </a:r>
            <a:endParaRPr lang="ru-RU" sz="2800" dirty="0">
              <a:solidFill>
                <a:srgbClr val="CC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Содержимое 3" descr="http://bibnout.ru/wp-content/uploads/2010/10/vs30.jp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3284984"/>
            <a:ext cx="2232248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Старший   дошкольный  возраст 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23528" y="1052737"/>
          <a:ext cx="8640960" cy="55013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2523"/>
                <a:gridCol w="7178437"/>
              </a:tblGrid>
              <a:tr h="6171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Направления  </a:t>
                      </a:r>
                      <a:r>
                        <a:rPr lang="ru-RU" sz="1600" b="1" dirty="0" smtClean="0">
                          <a:latin typeface="Times New Roman"/>
                          <a:ea typeface="Calibri"/>
                          <a:cs typeface="Times New Roman"/>
                        </a:rPr>
                        <a:t>работы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Содержание  патриотического  уголка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33CC"/>
                    </a:solidFill>
                  </a:tcPr>
                </a:tc>
              </a:tr>
              <a:tr h="1151450">
                <a:tc rowSpan="7"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Ознакомление  детей     с родной страной, государственной символикой, историческим прошлым России, организация жизни детей по народному календарю.</a:t>
                      </a:r>
                    </a:p>
                    <a:p>
                      <a:pPr algn="ctr"/>
                      <a:r>
                        <a:rPr lang="ru-RU" sz="2000" kern="1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Краеведение </a:t>
                      </a:r>
                    </a:p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Краеведение-изучение  истории родного  города, края</a:t>
                      </a:r>
                      <a:r>
                        <a:rPr lang="ru-RU" sz="2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vert="vert270">
                    <a:solidFill>
                      <a:srgbClr val="9966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u="sng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Материал по социально-нравственному </a:t>
                      </a:r>
                      <a:r>
                        <a:rPr lang="ru-RU" sz="1200" b="1" u="sng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воспитанию:</a:t>
                      </a: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«</a:t>
                      </a:r>
                      <a:r>
                        <a:rPr lang="ru-RU" sz="1200" b="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Семья  и  члены семьи в отдельности»</a:t>
                      </a:r>
                      <a:endParaRPr lang="ru-RU" sz="1100" b="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«Семейные </a:t>
                      </a:r>
                      <a:r>
                        <a:rPr lang="ru-RU" sz="1200" b="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фото­альбомы»</a:t>
                      </a:r>
                      <a:r>
                        <a:rPr lang="ru-RU" sz="1100" b="0" baseline="0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ru-RU" sz="1100" b="1" baseline="0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Times New Roman"/>
                        </a:rPr>
                        <a:t>,</a:t>
                      </a:r>
                      <a:r>
                        <a:rPr lang="ru-RU" sz="1100" b="1" i="1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b="1" i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самодельные книги на тему «Герб моей семьи», «Генеалогическое дерево</a:t>
                      </a: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» </a:t>
                      </a:r>
                      <a:r>
                        <a:rPr lang="ru-RU" sz="1100" b="0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Times New Roman"/>
                        </a:rPr>
                        <a:t>,</a:t>
                      </a:r>
                      <a:r>
                        <a:rPr lang="ru-RU" sz="1100" b="0" baseline="0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b="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«</a:t>
                      </a:r>
                      <a:r>
                        <a:rPr lang="ru-RU" sz="1200" b="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Взрослые люди  и дети »  </a:t>
                      </a:r>
                      <a:r>
                        <a:rPr lang="ru-RU" sz="1100" b="0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Times New Roman"/>
                        </a:rPr>
                        <a:t>,</a:t>
                      </a:r>
                      <a:r>
                        <a:rPr lang="ru-RU" sz="1100" b="0" baseline="0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b="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« </a:t>
                      </a:r>
                      <a:r>
                        <a:rPr lang="ru-RU" sz="1200" b="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Профессии</a:t>
                      </a:r>
                      <a:r>
                        <a:rPr lang="ru-RU" sz="1200" b="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»</a:t>
                      </a:r>
                      <a:r>
                        <a:rPr lang="ru-RU" sz="1100" b="0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Times New Roman"/>
                        </a:rPr>
                        <a:t>,</a:t>
                      </a:r>
                      <a:r>
                        <a:rPr lang="ru-RU" sz="1100" b="0" baseline="0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b="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«</a:t>
                      </a:r>
                      <a:r>
                        <a:rPr lang="ru-RU" sz="1200" b="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Дома </a:t>
                      </a:r>
                      <a:r>
                        <a:rPr lang="ru-RU" sz="1200" b="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бывают  </a:t>
                      </a:r>
                      <a:r>
                        <a:rPr lang="ru-RU" sz="1200" b="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разные »  </a:t>
                      </a:r>
                      <a:r>
                        <a:rPr lang="ru-RU" sz="1100" b="0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Times New Roman"/>
                        </a:rPr>
                        <a:t>,</a:t>
                      </a:r>
                      <a:r>
                        <a:rPr lang="ru-RU" sz="1100" b="0" baseline="0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b="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«</a:t>
                      </a:r>
                      <a:r>
                        <a:rPr lang="ru-RU" sz="1200" b="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Эмоции и поступки»  </a:t>
                      </a:r>
                      <a:endParaRPr lang="ru-RU" sz="1100" b="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«Что такое хорошо и что такое  плохо</a:t>
                      </a:r>
                      <a:r>
                        <a:rPr lang="ru-RU" sz="1200" b="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»,</a:t>
                      </a:r>
                      <a:r>
                        <a:rPr lang="ru-RU" sz="1200" b="0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b="1" i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«</a:t>
                      </a:r>
                      <a:r>
                        <a:rPr lang="ru-RU" sz="1200" b="1" i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Правила  этикета»  </a:t>
                      </a:r>
                      <a:r>
                        <a:rPr lang="ru-RU" sz="1100" b="0" i="1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Times New Roman"/>
                        </a:rPr>
                        <a:t>,</a:t>
                      </a:r>
                      <a:r>
                        <a:rPr lang="ru-RU" sz="1100" b="0" i="1" baseline="0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b="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«</a:t>
                      </a:r>
                      <a:r>
                        <a:rPr lang="ru-RU" sz="1200" b="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Фотоальбом группы»</a:t>
                      </a:r>
                      <a:endParaRPr lang="ru-RU" sz="1100" b="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«Семейные праздники и традиции» </a:t>
                      </a:r>
                      <a:endParaRPr lang="ru-RU" sz="11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6120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u="sng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Материал для знакомства детей «малой родиной» </a:t>
                      </a:r>
                      <a:r>
                        <a:rPr lang="ru-RU" sz="1200" b="1" i="1" u="sng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ru-RU" sz="1200" b="1" u="sng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детским садом, ближайшими улицами, родным городом)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Материалы об истории города (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альбомы, открытки, книги, папки-раскладушки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Тематические  </a:t>
                      </a: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папки </a:t>
                      </a: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на темы</a:t>
                      </a: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:</a:t>
                      </a:r>
                      <a:r>
                        <a:rPr lang="ru-RU" sz="1100" b="0" baseline="0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Times New Roman"/>
                        </a:rPr>
                        <a:t> ,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«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История возникновения поселка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»,</a:t>
                      </a:r>
                      <a:r>
                        <a:rPr lang="ru-RU" sz="1100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Times New Roman"/>
                        </a:rPr>
                        <a:t>,</a:t>
                      </a:r>
                      <a:r>
                        <a:rPr lang="ru-RU" sz="1100" baseline="0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«Знаменитые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земляки»,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«В годы Великой Отечественной войны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»,</a:t>
                      </a:r>
                      <a:r>
                        <a:rPr lang="ru-RU" sz="1100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Times New Roman"/>
                        </a:rPr>
                        <a:t>,</a:t>
                      </a:r>
                      <a:r>
                        <a:rPr lang="ru-RU" sz="1100" baseline="0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«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Достопримечательности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»,</a:t>
                      </a:r>
                      <a:r>
                        <a:rPr lang="ru-RU" sz="1100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Times New Roman"/>
                        </a:rPr>
                        <a:t>,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«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Архитектура родного  города »,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«Спорт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»,</a:t>
                      </a:r>
                      <a:r>
                        <a:rPr lang="ru-RU" sz="1100" baseline="0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Times New Roman"/>
                        </a:rPr>
                        <a:t> , «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Транспорт»</a:t>
                      </a:r>
                      <a:r>
                        <a:rPr lang="ru-RU" sz="1100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Times New Roman"/>
                        </a:rPr>
                        <a:t>,</a:t>
                      </a:r>
                      <a:r>
                        <a:rPr lang="ru-RU" sz="1100" baseline="0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«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Мой  край родной»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Макеты (</a:t>
                      </a:r>
                      <a:r>
                        <a:rPr lang="ru-RU" sz="12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микрорайон</a:t>
                      </a:r>
                      <a:r>
                        <a:rPr lang="ru-RU" sz="1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, улица, архитектурные  города).</a:t>
                      </a:r>
                      <a:endParaRPr lang="ru-RU" sz="11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02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Элементы государственной </a:t>
                      </a:r>
                      <a:r>
                        <a:rPr lang="ru-RU" sz="1200" b="1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символики</a:t>
                      </a: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— флаг, герб , гимн России,   портрет президента </a:t>
                      </a:r>
                      <a:endParaRPr lang="ru-RU" sz="1200" b="1" dirty="0" smtClean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605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ru-RU" sz="12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Карта России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( детская карта)  ,  которая содержит   материал, рассказывающий о городах России   природных  зонах  нашей страны, народах, населяющие страну, промышленности  и сельском хозяйстве)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432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Элементы краевой </a:t>
                      </a:r>
                      <a:r>
                        <a:rPr lang="ru-RU" sz="1200" b="1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символики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— </a:t>
                      </a: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флаг</a:t>
                      </a: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, герб  города Киренска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1539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b="1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Карта области, символика  Иркутской области </a:t>
                      </a: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(флаг, герб).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6741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 символика  Города Киренска 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(флаг, герб).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Старший   дошкольный  возраст 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23528" y="1052737"/>
          <a:ext cx="8640960" cy="53189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2523"/>
                <a:gridCol w="7178437"/>
              </a:tblGrid>
              <a:tr h="6171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Направления  </a:t>
                      </a:r>
                      <a:r>
                        <a:rPr lang="ru-RU" sz="1600" b="1" dirty="0" smtClean="0">
                          <a:latin typeface="Times New Roman"/>
                          <a:ea typeface="Calibri"/>
                          <a:cs typeface="Times New Roman"/>
                        </a:rPr>
                        <a:t>работы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Содержание  патриотического  уголка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33CC"/>
                    </a:solidFill>
                  </a:tcPr>
                </a:tc>
              </a:tr>
              <a:tr h="1151450">
                <a:tc rowSpan="6"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Ознакомление  детей     с родной страной, государственной символикой, историческим прошлым России, организация жизни детей по народному календарю.</a:t>
                      </a:r>
                    </a:p>
                    <a:p>
                      <a:pPr algn="ctr"/>
                      <a:r>
                        <a:rPr lang="ru-RU" sz="2000" kern="1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Краеведение </a:t>
                      </a:r>
                    </a:p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vert="vert270">
                    <a:solidFill>
                      <a:srgbClr val="9966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u="sng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Материалы по приобщению детей к истокам русской народной культуры</a:t>
                      </a:r>
                      <a:r>
                        <a:rPr lang="ru-RU" sz="12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русские игрушки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(  куклы - закрутки  , куклы из     соломы,  куклы из деревянных чурбачков, обереги);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предметы народного декоративно-прикладного искусства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(матрёшки, дымковские игрушки,   вышивка, работа по дереву и пр.); </a:t>
                      </a: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куклы </a:t>
                      </a: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 национальных русских  костюмах </a:t>
                      </a: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;</a:t>
                      </a:r>
                      <a:r>
                        <a:rPr lang="ru-RU" sz="1100" b="0" baseline="0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предметы  </a:t>
                      </a: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старины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( салфетки, вышивки,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утварь)</a:t>
                      </a:r>
                      <a:r>
                        <a:rPr lang="ru-RU" sz="1100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Times New Roman"/>
                        </a:rPr>
                        <a:t>,</a:t>
                      </a:r>
                      <a:r>
                        <a:rPr lang="ru-RU" sz="1100" baseline="0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различные </a:t>
                      </a: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макеты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(крестьянской избы, комнаты-горницы, крестьянского подворья),   </a:t>
                      </a: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дидактические игры по теме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Иллюстрации и  тематические папки по темам </a:t>
                      </a: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: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«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Как жили люди на Руси»,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«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Предметы старины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»,«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Из истории русского народного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костюма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»,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«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Народные праздники и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гулянья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»,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«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Народный календарь» 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66599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u="sng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Художественная литература по фольклору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60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ru-RU" sz="1200" b="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песенки, пословицы, поговорки, сказки,  </a:t>
                      </a: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былины, предания ,  </a:t>
                      </a:r>
                      <a:r>
                        <a:rPr lang="ru-RU" sz="1200" b="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художественная литература нравственной  тематики </a:t>
                      </a: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, подбор </a:t>
                      </a: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стихов о сибирском крае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02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u="sng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Материал для ознакомления с защитниками Отечества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- подбор</a:t>
                      </a:r>
                      <a:b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</a:b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Иллюстраций, тематические папки: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«Наши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предки- славяне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», «Богатыри земли русской», «Великая Отечественная  война», «Война 1812 года», «Российская армия»;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Фотоматериал «Памятники </a:t>
                      </a: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воинской </a:t>
                      </a: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славы».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605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Дидактические игры</a:t>
                      </a: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по теме  краеведения, истории России, флоре  и фауне  родного  края</a:t>
                      </a:r>
                      <a:b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</a:b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Макеты</a:t>
                      </a: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(древняя крепость, военная техника и т. п.)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432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Великие </a:t>
                      </a: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соотечественники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 портреты, художественная литература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, рассказывающая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 великих соотече­ственниках, прославивших Россию.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539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u="sng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Наша планета Земля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ru-RU" sz="1100" baseline="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глобус, детская </a:t>
                      </a: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карта </a:t>
                      </a: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мира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ru-RU" sz="1100" baseline="0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Times New Roman"/>
                        </a:rPr>
                        <a:t> х</a:t>
                      </a: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удожественная </a:t>
                      </a: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литература, иллюстрации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, тематические папки, рассказывающие о жизни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людей</a:t>
                      </a:r>
                      <a:r>
                        <a:rPr lang="ru-RU" sz="1200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 </a:t>
                      </a: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других странах мира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, их обычаях, традициях, профессиях,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характерных</a:t>
                      </a:r>
                      <a:r>
                        <a:rPr lang="ru-RU" sz="1200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для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той или иной страны.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User\Desktop\уголки\DSC0145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428604"/>
            <a:ext cx="4000528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Овал 4"/>
          <p:cNvSpPr/>
          <p:nvPr/>
        </p:nvSpPr>
        <p:spPr>
          <a:xfrm>
            <a:off x="4929190" y="714356"/>
            <a:ext cx="3786214" cy="1357322"/>
          </a:xfrm>
          <a:prstGeom prst="ellipse">
            <a:avLst/>
          </a:prstGeom>
          <a:solidFill>
            <a:srgbClr val="99FF99"/>
          </a:solidFill>
          <a:ln>
            <a:solidFill>
              <a:srgbClr val="99FF99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Старшая  группа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Воспитатель-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Фролова М.Н.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трелка вправо 5"/>
          <p:cNvSpPr/>
          <p:nvPr/>
        </p:nvSpPr>
        <p:spPr>
          <a:xfrm flipH="1">
            <a:off x="5643570" y="4143380"/>
            <a:ext cx="3286148" cy="928694"/>
          </a:xfrm>
          <a:prstGeom prst="rightArrow">
            <a:avLst/>
          </a:prstGeom>
          <a:solidFill>
            <a:srgbClr val="99FF99"/>
          </a:solidFill>
          <a:ln>
            <a:solidFill>
              <a:srgbClr val="99FF99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Региональный  компонент</a:t>
            </a:r>
            <a:endParaRPr lang="ru-RU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Горизонтальный свиток 6"/>
          <p:cNvSpPr/>
          <p:nvPr/>
        </p:nvSpPr>
        <p:spPr>
          <a:xfrm>
            <a:off x="5857884" y="5072074"/>
            <a:ext cx="3071834" cy="1571636"/>
          </a:xfrm>
          <a:prstGeom prst="horizontalScroll">
            <a:avLst/>
          </a:prstGeom>
          <a:ln>
            <a:solidFill>
              <a:srgbClr val="008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Ознакомление  детей  с  историей  родного  города </a:t>
            </a:r>
            <a:endParaRPr lang="ru-RU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Содержимое 3" descr="патриотические уголки в детском саду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2285992"/>
            <a:ext cx="3714776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User\Desktop\СРЕДА\DSC0639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90938" y="5072074"/>
            <a:ext cx="1952631" cy="14644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фото  для  презентации\Мини-музеи  уголки\img1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428868"/>
            <a:ext cx="8358246" cy="400051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algn="l"/>
            <a:r>
              <a:rPr lang="ru-RU" b="1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    Лента  </a:t>
            </a:r>
            <a:r>
              <a:rPr lang="ru-RU" b="1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времени </a:t>
            </a:r>
            <a:endParaRPr lang="ru-RU" b="1" dirty="0">
              <a:solidFill>
                <a:srgbClr val="33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428596" y="1643050"/>
            <a:ext cx="2643206" cy="1143008"/>
          </a:xfrm>
          <a:prstGeom prst="downArrow">
            <a:avLst/>
          </a:prstGeom>
          <a:gradFill flip="none" rotWithShape="1">
            <a:gsLst>
              <a:gs pos="0">
                <a:srgbClr val="FFCCFF">
                  <a:shade val="30000"/>
                  <a:satMod val="115000"/>
                </a:srgbClr>
              </a:gs>
              <a:gs pos="50000">
                <a:srgbClr val="FFCCFF">
                  <a:shade val="67500"/>
                  <a:satMod val="115000"/>
                </a:srgbClr>
              </a:gs>
              <a:gs pos="100000">
                <a:srgbClr val="FFCCFF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rgbClr val="CC0099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Древность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3428992" y="1643050"/>
            <a:ext cx="2500330" cy="1285884"/>
          </a:xfrm>
          <a:prstGeom prst="downArrow">
            <a:avLst/>
          </a:prstGeom>
          <a:gradFill flip="none" rotWithShape="1">
            <a:gsLst>
              <a:gs pos="0">
                <a:srgbClr val="CC99FF">
                  <a:shade val="30000"/>
                  <a:satMod val="115000"/>
                </a:srgbClr>
              </a:gs>
              <a:gs pos="50000">
                <a:srgbClr val="CC99FF">
                  <a:shade val="67500"/>
                  <a:satMod val="115000"/>
                </a:srgbClr>
              </a:gs>
              <a:gs pos="100000">
                <a:srgbClr val="CC99FF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rgbClr val="CC0099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Старина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6215074" y="1643050"/>
            <a:ext cx="2500330" cy="1214446"/>
          </a:xfrm>
          <a:prstGeom prst="downArrow">
            <a:avLst/>
          </a:prstGeom>
          <a:gradFill flip="none" rotWithShape="1">
            <a:gsLst>
              <a:gs pos="0">
                <a:srgbClr val="CC99FF">
                  <a:shade val="30000"/>
                  <a:satMod val="115000"/>
                </a:srgbClr>
              </a:gs>
              <a:gs pos="50000">
                <a:srgbClr val="CC99FF">
                  <a:shade val="67500"/>
                  <a:satMod val="115000"/>
                </a:srgbClr>
              </a:gs>
              <a:gs pos="100000">
                <a:srgbClr val="CC99FF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Наши  дни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\Desktop\ФОРУМ МКДОУ №1\img09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64" y="2643182"/>
            <a:ext cx="1000132" cy="1536294"/>
          </a:xfrm>
          <a:prstGeom prst="rect">
            <a:avLst/>
          </a:prstGeom>
          <a:noFill/>
        </p:spPr>
      </p:pic>
      <p:pic>
        <p:nvPicPr>
          <p:cNvPr id="1027" name="Picture 3" descr="C:\Users\User\Desktop\ФОРУМ МКДОУ №1\img09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00958" y="2786058"/>
            <a:ext cx="1329655" cy="2008187"/>
          </a:xfrm>
          <a:prstGeom prst="rect">
            <a:avLst/>
          </a:prstGeom>
          <a:noFill/>
        </p:spPr>
      </p:pic>
      <p:pic>
        <p:nvPicPr>
          <p:cNvPr id="1028" name="Picture 4" descr="C:\Users\User\Desktop\ФОРУМ МКДОУ №1\img09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2066" y="214290"/>
            <a:ext cx="2657522" cy="12615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уголки\DSC0145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28596" y="357166"/>
            <a:ext cx="3857652" cy="6000792"/>
          </a:xfrm>
          <a:prstGeom prst="rect">
            <a:avLst/>
          </a:prstGeom>
          <a:noFill/>
        </p:spPr>
      </p:pic>
      <p:sp>
        <p:nvSpPr>
          <p:cNvPr id="7" name="Овал 6"/>
          <p:cNvSpPr/>
          <p:nvPr/>
        </p:nvSpPr>
        <p:spPr>
          <a:xfrm>
            <a:off x="4429124" y="357166"/>
            <a:ext cx="4429156" cy="142876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Подготовительная  группа</a:t>
            </a: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Воспитатель- Касаткина А.А.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User\Desktop\СРЕДА\DSC0639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6" y="2071678"/>
            <a:ext cx="2976534" cy="2232313"/>
          </a:xfrm>
          <a:prstGeom prst="rect">
            <a:avLst/>
          </a:prstGeom>
          <a:noFill/>
        </p:spPr>
      </p:pic>
      <p:pic>
        <p:nvPicPr>
          <p:cNvPr id="2051" name="Picture 3" descr="C:\Users\User\Desktop\СРЕДА\DSC0638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3857628"/>
            <a:ext cx="2338035" cy="2236733"/>
          </a:xfrm>
          <a:prstGeom prst="rect">
            <a:avLst/>
          </a:prstGeom>
          <a:noFill/>
        </p:spPr>
      </p:pic>
      <p:pic>
        <p:nvPicPr>
          <p:cNvPr id="2052" name="Picture 4" descr="C:\Users\User\Pictures\img232.jpg"/>
          <p:cNvPicPr>
            <a:picLocks noChangeAspect="1" noChangeArrowheads="1"/>
          </p:cNvPicPr>
          <p:nvPr/>
        </p:nvPicPr>
        <p:blipFill>
          <a:blip r:embed="rId5" cstate="print">
            <a:lum bright="-10000"/>
          </a:blip>
          <a:srcRect/>
          <a:stretch>
            <a:fillRect/>
          </a:stretch>
        </p:blipFill>
        <p:spPr bwMode="auto">
          <a:xfrm rot="20253476">
            <a:off x="7085008" y="5193523"/>
            <a:ext cx="1609848" cy="113432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3" descr="оформление патриотических уголков в детском саду"/>
          <p:cNvPicPr>
            <a:picLocks noGrp="1"/>
          </p:cNvPicPr>
          <p:nvPr>
            <p:ph sz="half" idx="1"/>
          </p:nvPr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457200" y="500042"/>
            <a:ext cx="8186766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Содержимое 9"/>
          <p:cNvSpPr>
            <a:spLocks noGrp="1"/>
          </p:cNvSpPr>
          <p:nvPr>
            <p:ph sz="half" idx="2"/>
          </p:nvPr>
        </p:nvSpPr>
        <p:spPr>
          <a:xfrm>
            <a:off x="857224" y="714356"/>
            <a:ext cx="3929090" cy="5411807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b="1" dirty="0" smtClean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b="1" dirty="0" smtClean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54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</a:t>
            </a:r>
          </a:p>
          <a:p>
            <a:pPr algn="ctr">
              <a:buNone/>
            </a:pPr>
            <a:r>
              <a:rPr lang="ru-RU" sz="54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 </a:t>
            </a:r>
          </a:p>
          <a:p>
            <a:pPr algn="ctr">
              <a:buNone/>
            </a:pPr>
            <a:r>
              <a:rPr lang="ru-RU" sz="54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внимание </a:t>
            </a:r>
            <a:endParaRPr lang="ru-RU" sz="5400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 fontScale="90000"/>
          </a:bodyPr>
          <a:lstStyle/>
          <a:p>
            <a:pPr algn="l"/>
            <a:r>
              <a:rPr lang="ru-RU" sz="31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Оформление патриотических уголков в детском саду, направленно :</a:t>
            </a:r>
            <a:r>
              <a:rPr lang="ru-RU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-857288" y="1000108"/>
          <a:ext cx="8143932" cy="34370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7000892" y="642918"/>
            <a:ext cx="2000264" cy="400052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None/>
            </a:pPr>
            <a:r>
              <a:rPr lang="ru-RU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Благодаря материалам, представленным к уголке, 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 детей развивается интерес и уважение</a:t>
            </a:r>
            <a:r>
              <a:rPr lang="ru-RU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: к семье, труду людей, к трудовым и гражданским подвигам известных людей  </a:t>
            </a:r>
            <a:endParaRPr lang="ru-RU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6286512" y="714356"/>
            <a:ext cx="642942" cy="3857652"/>
          </a:xfrm>
          <a:prstGeom prst="rightArrow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457200" y="4286256"/>
            <a:ext cx="8229600" cy="9286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Выбор  места  и  главные  требования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85720" y="5000636"/>
            <a:ext cx="4143404" cy="78581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Безопасность </a:t>
            </a:r>
            <a:endParaRPr lang="ru-RU" sz="2400" b="1" dirty="0">
              <a:solidFill>
                <a:srgbClr val="CC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572000" y="5000636"/>
            <a:ext cx="4286280" cy="78581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Доступность </a:t>
            </a:r>
            <a:endParaRPr lang="ru-RU" sz="2400" b="1" dirty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85720" y="5857892"/>
            <a:ext cx="4143404" cy="78581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Эстетичность  оформления </a:t>
            </a:r>
            <a:endParaRPr lang="ru-RU" sz="2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643438" y="5857892"/>
            <a:ext cx="4214842" cy="78581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Гибкость (сменяемость)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BAC1765-2253-4096-BC44-79A2F17B36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graphicEl>
                                              <a:dgm id="{BBAC1765-2253-4096-BC44-79A2F17B36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graphicEl>
                                              <a:dgm id="{BBAC1765-2253-4096-BC44-79A2F17B36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87D6177-A3F8-4198-846C-A117BEE96D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graphicEl>
                                              <a:dgm id="{887D6177-A3F8-4198-846C-A117BEE96D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graphicEl>
                                              <a:dgm id="{887D6177-A3F8-4198-846C-A117BEE96D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0C6EB86-BAD9-4C5A-8F78-F717664603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graphicEl>
                                              <a:dgm id="{A0C6EB86-BAD9-4C5A-8F78-F717664603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graphicEl>
                                              <a:dgm id="{A0C6EB86-BAD9-4C5A-8F78-F717664603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8C7D32B-7912-493D-A400-BB661C156D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graphicEl>
                                              <a:dgm id="{38C7D32B-7912-493D-A400-BB661C156D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graphicEl>
                                              <a:dgm id="{38C7D32B-7912-493D-A400-BB661C156D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A44F077-492B-4E4C-80E4-BEBECFBA39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graphicEl>
                                              <a:dgm id="{BA44F077-492B-4E4C-80E4-BEBECFBA39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graphicEl>
                                              <a:dgm id="{BA44F077-492B-4E4C-80E4-BEBECFBA39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E42135B-03CA-48D8-AE78-E7147C7648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graphicEl>
                                              <a:dgm id="{7E42135B-03CA-48D8-AE78-E7147C7648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graphicEl>
                                              <a:dgm id="{7E42135B-03CA-48D8-AE78-E7147C7648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39552" y="274638"/>
            <a:ext cx="7690048" cy="1143000"/>
          </a:xfrm>
        </p:spPr>
        <p:txBody>
          <a:bodyPr>
            <a:no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32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 атрибуты, которые должны     содержать патриотические уголки в детском саду: </a:t>
            </a:r>
            <a:endParaRPr lang="ru-RU" sz="3200" b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3" descr="патриотические уголки в детском саду фото "/>
          <p:cNvPicPr>
            <a:picLocks noGrp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928803"/>
            <a:ext cx="3528392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Содержимое 3" descr="Создание патриотической зоны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1928802"/>
            <a:ext cx="3495902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xn----gtbcsriagnkg3d6b.xn--p1ai/data/images/products/136936434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2928934"/>
            <a:ext cx="1519578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Овал 6"/>
          <p:cNvSpPr/>
          <p:nvPr/>
        </p:nvSpPr>
        <p:spPr>
          <a:xfrm>
            <a:off x="3428992" y="4214818"/>
            <a:ext cx="2214578" cy="1071570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Гимн  РФ</a:t>
            </a: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29058" y="5643578"/>
            <a:ext cx="4786346" cy="64294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Фото  или  портрет  президента России</a:t>
            </a: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\Pictures\img23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14546" y="4500570"/>
            <a:ext cx="1500198" cy="211108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09857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Наполнение  патриотического  уголка  по  возрастам </a:t>
            </a:r>
            <a:endParaRPr lang="ru-RU" b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Содержимое 3" descr="Патриотический уголок в детском саду"/>
          <p:cNvPicPr>
            <a:picLocks noGrp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143636" y="4429132"/>
            <a:ext cx="2571768" cy="2071690"/>
          </a:xfr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Младший  дошкольный  возраст 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23528" y="1052737"/>
          <a:ext cx="8640960" cy="56109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2523"/>
                <a:gridCol w="7178437"/>
              </a:tblGrid>
              <a:tr h="5635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Направления  работы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Содержание  патриотического  уголка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2316749"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Ознакомление детей с ближайшим окружением.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u="sng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Материал  </a:t>
                      </a:r>
                      <a:r>
                        <a:rPr lang="ru-RU" sz="1200" b="1" u="sng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по социально-нравственному </a:t>
                      </a:r>
                      <a:r>
                        <a:rPr lang="ru-RU" sz="1200" b="1" u="sng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воспитанию</a:t>
                      </a:r>
                      <a:r>
                        <a:rPr lang="ru-RU" sz="1200" b="1" u="sng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: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подбор иллюстраций,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тематических 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по  темам: </a:t>
                      </a:r>
                      <a:b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</a:b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«Семья  и  члены семьи в отдельности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»  взаимоотношение членов семьи (заботливое отношение, совместные действия)»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«Взрослые люди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родовые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характеристики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действия, внешний вид»,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« </a:t>
                      </a: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Профессии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«</a:t>
                      </a: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Дом, в котором ты живёшь»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(фотографии, иллюстрации архитектурных строений, разных по 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размеру) 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«Ребенок и сверстники»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 ( девочки, мальчики  в разных  видах деятельности </a:t>
                      </a: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)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«Эмоциональные состояния»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 (различные эмоциональные состояния взрослых и детей)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«Что такое хорошо и что такое  плохо»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( правила  поведения детей в общественных местах, этикет)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«</a:t>
                      </a: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Фотоальбом группы»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99"/>
                    </a:solidFill>
                  </a:tcPr>
                </a:tc>
              </a:tr>
              <a:tr h="8592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u="sng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Материал для знакомства детей «малой родиной» </a:t>
                      </a:r>
                      <a:r>
                        <a:rPr lang="ru-RU" sz="1200" b="1" i="1" u="sng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ru-RU" sz="1200" b="1" u="sng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детским садом, ближайшими улицами, родным городом)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фотоматериалы, иллюстрации,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подбор открыток, альбомов, тематических папок по  данному  разделу ;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различные макеты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– группы, детского сада, улицы или микрорайона, на котором расположен сад 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CC"/>
                    </a:solidFill>
                  </a:tcPr>
                </a:tc>
              </a:tr>
              <a:tr h="108440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u="sng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Материалы по приобщению детей к истокам русской народной культуры</a:t>
                      </a:r>
                      <a:r>
                        <a:rPr lang="ru-RU" sz="12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русские </a:t>
                      </a: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игрушки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(  куклы - закрутки  , куклы из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соломы,  куклы из деревянных чурбачков, обереги);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предметы народного декоративно-прикладного искусства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(матрёшки, дымковские игрушки,   вышивка, работа по дереву и пр.);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куклы в национальных русских  костюмах </a:t>
                      </a: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;</a:t>
                      </a:r>
                      <a:r>
                        <a:rPr lang="ru-RU" sz="1100" b="0" baseline="0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предметы  </a:t>
                      </a: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старины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( салфетки, вышивки, утварь)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99"/>
                    </a:solidFill>
                  </a:tcPr>
                </a:tc>
              </a:tr>
              <a:tr h="60951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u="sng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Художественная литература по фольклору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песенки,   потешки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сказки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  иллюстрации  к  ним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User\Desktop\уголки\DSC0146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428604"/>
            <a:ext cx="4000528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Овал 4"/>
          <p:cNvSpPr/>
          <p:nvPr/>
        </p:nvSpPr>
        <p:spPr>
          <a:xfrm>
            <a:off x="5072066" y="500042"/>
            <a:ext cx="3714776" cy="1643074"/>
          </a:xfrm>
          <a:prstGeom prst="ellipse">
            <a:avLst/>
          </a:prstGeom>
          <a:solidFill>
            <a:srgbClr val="FFCCFF"/>
          </a:solidFill>
          <a:ln>
            <a:solidFill>
              <a:srgbClr val="FFCC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Первая  младшая  группа</a:t>
            </a:r>
          </a:p>
          <a:p>
            <a:pPr algn="ctr"/>
            <a:r>
              <a:rPr lang="ru-RU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Воспитатель-</a:t>
            </a:r>
          </a:p>
          <a:p>
            <a:pPr algn="ctr"/>
            <a:r>
              <a:rPr lang="ru-RU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Добрынина И.А.</a:t>
            </a:r>
            <a:endParaRPr lang="ru-RU" dirty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C:\Users\User\Desktop\уголки\DSC0146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3000372"/>
            <a:ext cx="3643338" cy="3276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уголки\DSC015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3929066"/>
            <a:ext cx="3429024" cy="2282579"/>
          </a:xfrm>
          <a:prstGeom prst="rect">
            <a:avLst/>
          </a:prstGeom>
          <a:noFill/>
        </p:spPr>
      </p:pic>
      <p:pic>
        <p:nvPicPr>
          <p:cNvPr id="4" name="Рисунок 3" descr="C:\Users\User\Desktop\уголки\DSC0151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428604"/>
            <a:ext cx="3929090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 descr="C:\Users\User\Desktop\уголки\DSC01502 - копия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768" y="2928934"/>
            <a:ext cx="1714511" cy="1768322"/>
          </a:xfrm>
          <a:prstGeom prst="rect">
            <a:avLst/>
          </a:prstGeom>
          <a:noFill/>
        </p:spPr>
      </p:pic>
      <p:sp>
        <p:nvSpPr>
          <p:cNvPr id="6" name="Овал 5"/>
          <p:cNvSpPr/>
          <p:nvPr/>
        </p:nvSpPr>
        <p:spPr>
          <a:xfrm>
            <a:off x="5072066" y="571480"/>
            <a:ext cx="3786214" cy="1428760"/>
          </a:xfrm>
          <a:prstGeom prst="ellipse">
            <a:avLst/>
          </a:prstGeom>
          <a:solidFill>
            <a:srgbClr val="FFFF66"/>
          </a:solidFill>
          <a:ln>
            <a:solidFill>
              <a:srgbClr val="FFFF6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Вторая  младшая  группа</a:t>
            </a:r>
          </a:p>
          <a:p>
            <a:pPr algn="ctr"/>
            <a:r>
              <a:rPr lang="ru-RU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Воспитатель-</a:t>
            </a:r>
          </a:p>
          <a:p>
            <a:pPr algn="ctr"/>
            <a:r>
              <a:rPr lang="ru-RU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Карелина А.А.</a:t>
            </a:r>
            <a:endParaRPr lang="ru-RU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5214942" y="3286124"/>
            <a:ext cx="1214446" cy="571504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000628" y="2357430"/>
            <a:ext cx="1214446" cy="57150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Макеты</a:t>
            </a:r>
            <a:r>
              <a:rPr lang="ru-RU" b="1" dirty="0" smtClean="0"/>
              <a:t> </a:t>
            </a:r>
            <a:endParaRPr lang="ru-RU" b="1" dirty="0"/>
          </a:p>
        </p:txBody>
      </p:sp>
      <p:sp>
        <p:nvSpPr>
          <p:cNvPr id="9" name="Стрелка вправо 8"/>
          <p:cNvSpPr/>
          <p:nvPr/>
        </p:nvSpPr>
        <p:spPr>
          <a:xfrm rot="1286708">
            <a:off x="6604505" y="2722722"/>
            <a:ext cx="745979" cy="753256"/>
          </a:xfrm>
          <a:prstGeom prst="rightArrow">
            <a:avLst>
              <a:gd name="adj1" fmla="val 50000"/>
              <a:gd name="adj2" fmla="val 33296"/>
            </a:avLst>
          </a:prstGeom>
          <a:solidFill>
            <a:schemeClr val="accent6">
              <a:lumMod val="75000"/>
            </a:schemeClr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Средний   дошкольный  возраст 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23528" y="1052737"/>
          <a:ext cx="8640960" cy="55024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2523"/>
                <a:gridCol w="7178437"/>
              </a:tblGrid>
              <a:tr h="5635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Направления  работы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CC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Содержание  патриотического  уголка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CC0099"/>
                    </a:solidFill>
                  </a:tcPr>
                </a:tc>
              </a:tr>
              <a:tr h="804581">
                <a:tc row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Ознакомление  детей с семьёй ,  детским садом, родным городом , достопримечательностями города, знаменитыми  земляками, приобщение к истокам русской культуры.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u="sng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Материал по социально-нравственному </a:t>
                      </a:r>
                      <a:r>
                        <a:rPr lang="ru-RU" sz="1200" b="1" u="sng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воспитанию:</a:t>
                      </a:r>
                      <a:r>
                        <a:rPr lang="ru-RU" sz="1100" b="0" u="none" baseline="0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«</a:t>
                      </a: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Семья  и  члены семьи в отдельности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»  </a:t>
                      </a:r>
                      <a:r>
                        <a:rPr lang="ru-RU" sz="1100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Times New Roman"/>
                        </a:rPr>
                        <a:t>,</a:t>
                      </a:r>
                      <a:r>
                        <a:rPr lang="ru-RU" sz="1100" baseline="0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«</a:t>
                      </a: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Взрослые люди»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ru-RU" sz="1100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Times New Roman"/>
                        </a:rPr>
                        <a:t>,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« </a:t>
                      </a: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Профессии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»</a:t>
                      </a:r>
                      <a:r>
                        <a:rPr lang="ru-RU" sz="1100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Times New Roman"/>
                        </a:rPr>
                        <a:t>,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«</a:t>
                      </a: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Дом, в котором ты живёшь»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ru-RU" sz="1100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Times New Roman"/>
                        </a:rPr>
                        <a:t>,</a:t>
                      </a: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«</a:t>
                      </a: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Ребенок и сверстники»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ru-RU" sz="1100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Times New Roman"/>
                        </a:rPr>
                        <a:t>,</a:t>
                      </a:r>
                      <a:r>
                        <a:rPr lang="ru-RU" sz="1100" baseline="0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«</a:t>
                      </a: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Эмоциональные состояния»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ru-RU" sz="1100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Times New Roman"/>
                        </a:rPr>
                        <a:t>,</a:t>
                      </a: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«</a:t>
                      </a: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Что такое хорошо и что такое  плохо»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100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Times New Roman"/>
                        </a:rPr>
                        <a:t>,</a:t>
                      </a:r>
                      <a:r>
                        <a:rPr lang="ru-RU" sz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«</a:t>
                      </a:r>
                      <a:r>
                        <a:rPr lang="ru-RU" sz="1200" b="1" i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Фотоальбом группы</a:t>
                      </a:r>
                      <a:r>
                        <a:rPr lang="ru-RU" sz="1200" b="1" i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»</a:t>
                      </a:r>
                      <a:r>
                        <a:rPr lang="ru-RU" sz="1100" b="0" i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,</a:t>
                      </a:r>
                      <a:r>
                        <a:rPr lang="ru-RU" sz="1100" b="0" i="1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ru-RU" sz="1200" b="1" i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«</a:t>
                      </a:r>
                      <a:r>
                        <a:rPr lang="ru-RU" sz="1200" b="1" i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Семейные праздники и традиции» </a:t>
                      </a:r>
                      <a:endParaRPr lang="ru-RU" sz="1100" i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05672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u="sng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Материал для знакомства детей «малой родиной» </a:t>
                      </a:r>
                      <a:r>
                        <a:rPr lang="ru-RU" sz="1200" b="1" i="1" u="sng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ru-RU" sz="1200" b="1" u="sng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детским садом, ближайшими улицами, родным городом) </a:t>
                      </a: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фотоматериалы</a:t>
                      </a: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, иллюстрации,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подбор открыток, альбомов, тематических папок по  данному  разделу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;</a:t>
                      </a:r>
                      <a:r>
                        <a:rPr lang="ru-RU" sz="1100" baseline="0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различные </a:t>
                      </a: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макеты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-группы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, детского сада, улицы или микрорайона, на котором расположен сад 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b="1" i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знаменитые люди  нашего  города</a:t>
                      </a:r>
                      <a:r>
                        <a:rPr lang="ru-RU" sz="1200" i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-альбом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или 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фотографии;</a:t>
                      </a:r>
                      <a:r>
                        <a:rPr lang="ru-RU" sz="1200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природа </a:t>
                      </a: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родного  края , </a:t>
                      </a: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транспорт </a:t>
                      </a: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нашего  </a:t>
                      </a: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города</a:t>
                      </a:r>
                      <a:r>
                        <a:rPr lang="ru-RU" sz="1100" b="0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Times New Roman"/>
                        </a:rPr>
                        <a:t>,</a:t>
                      </a:r>
                      <a:r>
                        <a:rPr lang="ru-RU" sz="1100" b="0" baseline="0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«Дома  </a:t>
                      </a: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родного  </a:t>
                      </a: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города»</a:t>
                      </a:r>
                      <a:r>
                        <a:rPr lang="ru-RU" sz="1100" b="0" baseline="0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Times New Roman"/>
                        </a:rPr>
                        <a:t> , </a:t>
                      </a:r>
                      <a:r>
                        <a:rPr lang="ru-RU" sz="1200" b="1" i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Материалы </a:t>
                      </a:r>
                      <a:r>
                        <a:rPr lang="ru-RU" sz="1200" b="1" i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об истории города</a:t>
                      </a:r>
                      <a:endParaRPr lang="ru-RU" sz="1100" i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20538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u="sng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Материалы по приобщению детей к истокам русской народной культуры</a:t>
                      </a:r>
                      <a:r>
                        <a:rPr lang="ru-RU" sz="12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русские игрушки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(  куклы - закрутки  , куклы из     соломы,  куклы из деревянных чурбачков, обереги);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предметы народного декоративно-прикладного искусства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(матрёшки, дымковские игрушки,   вышивка, работа по дереву и пр.); </a:t>
                      </a:r>
                      <a:r>
                        <a:rPr lang="ru-RU" sz="1100" baseline="0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куклы </a:t>
                      </a: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 национальных русских  костюмах </a:t>
                      </a: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;</a:t>
                      </a:r>
                      <a:r>
                        <a:rPr lang="ru-RU" sz="1100" b="0" baseline="0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предметы  </a:t>
                      </a: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старины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( салфетки, вышивки,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утварь)</a:t>
                      </a:r>
                      <a:r>
                        <a:rPr lang="ru-RU" sz="1100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Times New Roman"/>
                        </a:rPr>
                        <a:t>,</a:t>
                      </a:r>
                      <a:r>
                        <a:rPr lang="ru-RU" sz="1100" baseline="0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различные </a:t>
                      </a: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макеты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(крестьянской избы, комнаты-горницы, крестьянского подворья),   </a:t>
                      </a:r>
                      <a:r>
                        <a:rPr lang="ru-RU" sz="1200" b="1" i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дидактические игры по теме</a:t>
                      </a:r>
                      <a:r>
                        <a:rPr lang="ru-RU" sz="1200" i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1100" i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60485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u="sng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Художественная </a:t>
                      </a:r>
                      <a:r>
                        <a:rPr lang="ru-RU" sz="1200" b="1" u="sng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 литература   по </a:t>
                      </a:r>
                      <a:r>
                        <a:rPr lang="ru-RU" sz="1200" b="1" u="sng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фольклору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песенки, пословицы</a:t>
                      </a:r>
                      <a:r>
                        <a:rPr lang="ru-RU" sz="1100" b="0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Times New Roman"/>
                        </a:rPr>
                        <a:t>,</a:t>
                      </a:r>
                      <a:r>
                        <a:rPr lang="ru-RU" sz="1100" b="0" baseline="0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поговорки</a:t>
                      </a:r>
                      <a:r>
                        <a:rPr lang="ru-RU" sz="1100" b="0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Times New Roman"/>
                        </a:rPr>
                        <a:t>,</a:t>
                      </a:r>
                      <a:r>
                        <a:rPr lang="ru-RU" sz="1100" b="0" baseline="0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сказки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 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200" b="1" i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художественная литература нравственной  тематики </a:t>
                      </a:r>
                      <a:endParaRPr lang="ru-RU" sz="1100" i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5052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Элементы государственной </a:t>
                      </a:r>
                      <a:r>
                        <a:rPr lang="ru-RU" sz="1200" b="1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символики</a:t>
                      </a: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- </a:t>
                      </a: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флаг, герб  России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2880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Элементы краевой </a:t>
                      </a:r>
                      <a:r>
                        <a:rPr lang="ru-RU" sz="1200" b="1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символики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 </a:t>
                      </a: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флаг</a:t>
                      </a: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, герб  города Киренска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60951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u="sng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Материал </a:t>
                      </a:r>
                      <a:r>
                        <a:rPr lang="ru-RU" sz="1200" b="1" u="sng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 для   ознакомления   с   </a:t>
                      </a:r>
                      <a:r>
                        <a:rPr lang="ru-RU" sz="1200" b="1" u="sng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защитниками Отечества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- подбор</a:t>
                      </a:r>
                      <a:b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</a:b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иллюстраций, тематические папки.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уголки\DSC015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5" y="357166"/>
            <a:ext cx="3785813" cy="6000792"/>
          </a:xfrm>
          <a:prstGeom prst="rect">
            <a:avLst/>
          </a:prstGeom>
          <a:noFill/>
        </p:spPr>
      </p:pic>
      <p:sp>
        <p:nvSpPr>
          <p:cNvPr id="3" name="Овал 2"/>
          <p:cNvSpPr/>
          <p:nvPr/>
        </p:nvSpPr>
        <p:spPr>
          <a:xfrm>
            <a:off x="4714844" y="785794"/>
            <a:ext cx="3929122" cy="128588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Средняя</a:t>
            </a:r>
          </a:p>
          <a:p>
            <a:pPr algn="ctr"/>
            <a:r>
              <a:rPr lang="ru-RU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группа</a:t>
            </a:r>
          </a:p>
          <a:p>
            <a:pPr algn="ctr"/>
            <a:r>
              <a:rPr lang="ru-RU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Воспитатель-</a:t>
            </a:r>
          </a:p>
          <a:p>
            <a:pPr algn="ctr"/>
            <a:r>
              <a:rPr lang="ru-RU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Маслова Л.А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500694" y="2714620"/>
            <a:ext cx="3071834" cy="500066"/>
          </a:xfrm>
          <a:prstGeom prst="rect">
            <a:avLst/>
          </a:prstGeom>
          <a:solidFill>
            <a:srgbClr val="92D050"/>
          </a:solidFill>
          <a:ln>
            <a:solidFill>
              <a:srgbClr val="00006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Традиции  русского  народа</a:t>
            </a:r>
            <a:endParaRPr lang="ru-RU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500694" y="3929066"/>
            <a:ext cx="3071834" cy="50006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00006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Мой  город - Киренск</a:t>
            </a:r>
            <a:endParaRPr lang="ru-RU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500694" y="4929198"/>
            <a:ext cx="3071834" cy="50006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006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Мой  детский  сад </a:t>
            </a:r>
            <a:endParaRPr lang="ru-RU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580</TotalTime>
  <Words>687</Words>
  <Application>Microsoft Office PowerPoint</Application>
  <PresentationFormat>Экран (4:3)</PresentationFormat>
  <Paragraphs>133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Организация  патриотического уголка  в ДОУ</vt:lpstr>
      <vt:lpstr>Оформление патриотических уголков в детском саду, направленно : </vt:lpstr>
      <vt:lpstr>     Основные атрибуты, которые должны     содержать патриотические уголки в детском саду: </vt:lpstr>
      <vt:lpstr>Наполнение  патриотического  уголка  по  возрастам </vt:lpstr>
      <vt:lpstr>Младший  дошкольный  возраст </vt:lpstr>
      <vt:lpstr>Слайд 6</vt:lpstr>
      <vt:lpstr>Слайд 7</vt:lpstr>
      <vt:lpstr>Средний   дошкольный  возраст </vt:lpstr>
      <vt:lpstr>Слайд 9</vt:lpstr>
      <vt:lpstr>Старший   дошкольный  возраст </vt:lpstr>
      <vt:lpstr>Старший   дошкольный  возраст </vt:lpstr>
      <vt:lpstr>Слайд 12</vt:lpstr>
      <vt:lpstr>     Лента  времени 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Оля</dc:creator>
  <cp:lastModifiedBy>User</cp:lastModifiedBy>
  <cp:revision>80</cp:revision>
  <dcterms:created xsi:type="dcterms:W3CDTF">2015-10-29T13:02:27Z</dcterms:created>
  <dcterms:modified xsi:type="dcterms:W3CDTF">2015-11-26T05:46:59Z</dcterms:modified>
</cp:coreProperties>
</file>